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sldIdLst>
    <p:sldId id="1554" r:id="rId2"/>
    <p:sldId id="259" r:id="rId3"/>
    <p:sldId id="260" r:id="rId4"/>
    <p:sldId id="1552" r:id="rId5"/>
    <p:sldId id="846" r:id="rId6"/>
    <p:sldId id="847" r:id="rId7"/>
    <p:sldId id="849" r:id="rId8"/>
    <p:sldId id="848" r:id="rId9"/>
    <p:sldId id="1555" r:id="rId10"/>
    <p:sldId id="1556" r:id="rId11"/>
    <p:sldId id="1557" r:id="rId12"/>
    <p:sldId id="1559" r:id="rId13"/>
    <p:sldId id="155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C2ADC-A731-4929-A60D-78F94BA2E2FA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9300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FB2CA19-1EB0-41E4-B1D4-7A1EE355E7A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8387-2639-458F-8996-82316E6E8404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0FB2F93-486F-4997-9A96-F1E47232906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1F11-545A-494E-B57C-5A0446968AE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52FA-2FDE-4A6E-A646-B22668B95CD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C39B57-71B4-49C8-8AC2-E13A33B1AED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44CF30-57F1-4385-8802-AF6FC76E6EB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F9DC-B2FD-48C7-B6B4-A3957716EE6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973-9329-4991-857D-8C251C7F8B1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E229-17A0-441D-A7E6-371ABB7DA578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F852AE9-CEF4-436A-B3F1-258899B0B8A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F9B244-FF41-46A1-8AA9-477C3EF4912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0.png"/><Relationship Id="rId4" Type="http://schemas.openxmlformats.org/officeDocument/2006/relationships/image" Target="../media/image1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Fähigkeiten für „Gleichungen“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Für die Aufgabe zum Thema „Gleichungen lösen“ sollten Sie folgendes beherrschen: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Wahlweise die </a:t>
            </a:r>
            <a:r>
              <a:rPr lang="de-DE" sz="2400" dirty="0" err="1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pq</a:t>
            </a: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-Formel oder die </a:t>
            </a:r>
            <a:r>
              <a:rPr lang="de-DE" sz="2400" dirty="0" err="1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abc</a:t>
            </a: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-Formel zum Lösen quadratischer Gleichungen.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Die Substitutionsmethode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Den Satz vom Nullprodukt</a:t>
            </a:r>
          </a:p>
          <a:p>
            <a:pPr marL="0" indent="0">
              <a:spcAft>
                <a:spcPts val="0"/>
              </a:spcAft>
              <a:buSzPct val="100000"/>
              <a:buNone/>
            </a:pPr>
            <a:endParaRPr lang="de-DE" sz="2400" dirty="0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marL="0" indent="0">
              <a:spcAft>
                <a:spcPts val="0"/>
              </a:spcAft>
              <a:buSzPct val="100000"/>
              <a:buNone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Sie sollten außerdem die Nullstellen der Sinus- und Kosinus-Funktion kennen.</a:t>
            </a:r>
          </a:p>
          <a:p>
            <a:pPr marL="0" indent="0">
              <a:spcAft>
                <a:spcPts val="0"/>
              </a:spcAft>
              <a:buNone/>
            </a:pPr>
            <a:endParaRPr lang="de-DE" sz="24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5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PT </a:t>
            </a:r>
            <a:r>
              <a:rPr lang="de-DE" dirty="0" smtClean="0"/>
              <a:t>2017 </a:t>
            </a:r>
            <a:r>
              <a:rPr lang="de-DE" dirty="0"/>
              <a:t>– Aufgabe </a:t>
            </a:r>
            <a:r>
              <a:rPr lang="de-DE" dirty="0" smtClean="0"/>
              <a:t>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−5=4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2400" dirty="0"/>
                  <a:t> 	|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de-DE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−5=0</m:t>
                    </m:r>
                  </m:oMath>
                </a14:m>
                <a:r>
                  <a:rPr lang="de-DE" sz="2400" dirty="0"/>
                  <a:t>	| Setze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:=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2400" dirty="0"/>
                  <a:t> (Substitution)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−5=0</m:t>
                    </m:r>
                  </m:oMath>
                </a14:m>
                <a:r>
                  <a:rPr lang="de-DE" sz="2400" dirty="0"/>
                  <a:t>	| </a:t>
                </a:r>
                <a:r>
                  <a:rPr lang="de-DE" sz="2400" dirty="0" err="1"/>
                  <a:t>pq</a:t>
                </a:r>
                <a:r>
                  <a:rPr lang="de-DE" sz="2400" dirty="0"/>
                  <a:t>-Formel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</a:rPr>
                      <m:t>=2±</m:t>
                    </m:r>
                    <m:rad>
                      <m:radPr>
                        <m:degHide m:val="on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4+5</m:t>
                        </m:r>
                      </m:e>
                    </m:rad>
                    <m:r>
                      <a:rPr lang="de-DE" sz="2400" i="1">
                        <a:latin typeface="Cambria Math" panose="02040503050406030204" pitchFamily="18" charset="0"/>
                      </a:rPr>
                      <m:t> ⇒ 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</a:rPr>
                      <m:t>=2±3</m:t>
                    </m:r>
                  </m:oMath>
                </a14:m>
                <a:r>
                  <a:rPr lang="de-DE" sz="2400" dirty="0"/>
                  <a:t> also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de-DE" sz="24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de-DE" sz="2400" dirty="0"/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Rücksubstitution</a:t>
                </a:r>
                <a:r>
                  <a:rPr lang="de-DE" sz="2400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de-DE" sz="2400" dirty="0"/>
                  <a:t> liefert keine Lösung, da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de-DE" sz="2400" dirty="0"/>
                  <a:t> für alle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de-DE" sz="2400" dirty="0" smtClean="0"/>
                  <a:t>    |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/>
                    </m:func>
                  </m:oMath>
                </a14:m>
                <a:endParaRPr lang="de-DE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de-DE" sz="2400" i="1">
                        <a:latin typeface="Cambria Math" panose="02040503050406030204" pitchFamily="18" charset="0"/>
                      </a:rPr>
                      <m:t> ⇒ 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f>
                              <m:f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e>
                    </m:func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e>
                    </m:func>
                  </m:oMath>
                </a14:m>
                <a:r>
                  <a:rPr lang="de-DE" sz="2400" dirty="0"/>
                  <a:t> </a:t>
                </a:r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Ergebnis:</a:t>
                </a: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𝐿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unc>
                          <m:func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func>
                      </m:e>
                    </m:d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b="-24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 Verbindung 6"/>
          <p:cNvCxnSpPr/>
          <p:nvPr/>
        </p:nvCxnSpPr>
        <p:spPr>
          <a:xfrm>
            <a:off x="1907704" y="6237312"/>
            <a:ext cx="153562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1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Achtung Stolperfalle!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Lösen Sie die Gleichung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b="1" dirty="0" smtClean="0"/>
                  <a:t>Erster Versuch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	|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24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−6=0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	|</a:t>
                </a:r>
                <a:r>
                  <a:rPr lang="de-DE" sz="2400" dirty="0" err="1" smtClean="0"/>
                  <a:t>pq</a:t>
                </a:r>
                <a:r>
                  <a:rPr lang="de-DE" sz="2400" dirty="0" smtClean="0"/>
                  <a:t>-Formel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num>
                          <m:den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ra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400" i="1">
                        <a:latin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400" b="0" dirty="0" smtClean="0">
                    <a:ea typeface="Cambria Math" panose="02040503050406030204" pitchFamily="18" charset="0"/>
                  </a:rPr>
                  <a:t>Die Lösungen sind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=3, </m:t>
                    </m:r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  <m:r>
                      <a:rPr lang="de-DE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b="1" dirty="0" smtClean="0"/>
                  <a:t>Aber das ist nur die halbe Wahrheit!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Bei dieser Herangehensweise ist Ihnen „unterwegs“ nämlich die Lösung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verloren gegangen!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898" b="-5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578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genau ist das Problem?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Die Division durch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 gleich in der ersten Zeile ist das Problem!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/>
                  <a:t> 	|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Solange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de-DE" sz="2400" dirty="0" smtClean="0"/>
                  <a:t> gilt, ist das Teilen durch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 erlaubt.</a:t>
                </a:r>
                <a:br>
                  <a:rPr lang="de-DE" sz="2400" dirty="0" smtClean="0"/>
                </a:br>
                <a:r>
                  <a:rPr lang="de-DE" sz="2400" dirty="0" smtClean="0"/>
                  <a:t>Wenn aber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400" dirty="0" smtClean="0"/>
                  <a:t> ist, darf nicht geteilt werden.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Wenn Sie also durch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 teilen, dann schreiben Sie immer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de-DE" sz="2400" dirty="0" smtClean="0"/>
                  <a:t> dazu.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Fragen Sie sich dabei gleichzeitig „Was passiert bei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“?</a:t>
                </a:r>
                <a:br>
                  <a:rPr lang="de-DE" sz="2400" dirty="0" smtClean="0"/>
                </a:br>
                <a:r>
                  <a:rPr lang="de-DE" sz="2400" dirty="0" smtClean="0"/>
                  <a:t>Dann merken Sie, dass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tatsächlich eine der Lösungen der Gleichung ist!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318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… noch ein letzter Tipp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3200" b="1" dirty="0" smtClean="0">
                    <a:solidFill>
                      <a:srgbClr val="0000FF"/>
                    </a:solidFill>
                  </a:rPr>
                  <a:t>Tipp: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Wenn Sie Gleichungen lösen, achten Sie immer sorgfältig darauf, dass Ihnen bei den Umformungen keine Lösungen verloren gehen!!!</a:t>
                </a:r>
              </a:p>
              <a:p>
                <a:pPr marL="0" indent="0">
                  <a:buNone/>
                </a:pPr>
                <a:r>
                  <a:rPr lang="de-DE" sz="2400" dirty="0"/>
                  <a:t>B</a:t>
                </a:r>
                <a:r>
                  <a:rPr lang="de-DE" sz="2400" dirty="0" smtClean="0"/>
                  <a:t>esonders kritisch ist dabei das Teilen durch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945" t="-1764" r="-179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29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Lösen von Gleichungen - Tipps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Oftmals handelt es sich </a:t>
                </a: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zumeist 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um „versteckte</a:t>
                </a: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“ quadratische 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Gleichungen.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Hier ein paar Tipps:</a:t>
                </a:r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Eine Substitution führt häufig zu der 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quadratischen </a:t>
                </a: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Gleichung.</a:t>
                </a:r>
              </a:p>
              <a:p>
                <a:pPr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Sollten Nenner vorkommen, so ist es meist ratsam, die Gleichung mit allen Nennern zu multiplizieren, so dass diese wegfallen.</a:t>
                </a:r>
              </a:p>
              <a:p>
                <a:pPr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Manchmal führt einfaches Ausklammern 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𝑥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zu der quadratischen Gleichung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.</a:t>
                </a:r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38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Löse die Gleichung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4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−11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+18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.</a:t>
                </a:r>
                <a:endParaRPr lang="de-DE" sz="2400" dirty="0">
                  <a:latin typeface="Albany" pitchFamily="18"/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Setze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𝑧</m:t>
                        </m:r>
                        <m:r>
                          <a:rPr lang="de-DE" sz="2400" i="1">
                            <a:latin typeface="Cambria Math"/>
                          </a:rPr>
                          <m:t>≔</m:t>
                        </m:r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, dann gilt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−11</m:t>
                    </m:r>
                    <m:r>
                      <a:rPr lang="de-DE" sz="2400" i="1">
                        <a:latin typeface="Cambria Math"/>
                      </a:rPr>
                      <m:t>𝑧</m:t>
                    </m:r>
                    <m:r>
                      <a:rPr lang="de-DE" sz="2400" i="1">
                        <a:latin typeface="Cambria Math"/>
                      </a:rPr>
                      <m:t>+18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:endParaRPr lang="de-DE" sz="24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p-q-Formel: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1,2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de-DE" sz="2400" i="1">
                        <a:latin typeface="Cambria Math"/>
                        <a:ea typeface="Cambria Math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de-DE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i="1">
                                <a:latin typeface="Cambria Math"/>
                              </a:rPr>
                              <m:t>121</m:t>
                            </m:r>
                          </m:num>
                          <m:den>
                            <m:r>
                              <a:rPr lang="de-DE" sz="2400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de-DE" sz="24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i="1">
                                <a:latin typeface="Cambria Math"/>
                              </a:rPr>
                              <m:t>72</m:t>
                            </m:r>
                          </m:num>
                          <m:den>
                            <m:r>
                              <a:rPr lang="de-DE" sz="2400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</m:e>
                    </m:rad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:endParaRPr lang="de-DE" sz="24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latin typeface="OpenSymbol"/>
                    <a:ea typeface="OpenSymbol"/>
                    <a:cs typeface="Verdana" pitchFamily="34" charset="0"/>
                  </a:rPr>
                  <a:t> 	       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1,2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de-DE" sz="2400" i="1">
                        <a:latin typeface="Cambria Math"/>
                        <a:ea typeface="Cambria Math"/>
                      </a:rPr>
                      <m:t>±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:r>
                  <a:rPr lang="de-DE" sz="2400" dirty="0">
                    <a:solidFill>
                      <a:srgbClr val="000000"/>
                    </a:solidFill>
                    <a:latin typeface="OpenSymbol"/>
                    <a:ea typeface="OpenSymbol"/>
                    <a:cs typeface="Verdana" pitchFamily="34" charset="0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=9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=2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Nun erfolgt die Rückersetzung: </a:t>
                </a:r>
                <a:endParaRPr lang="de-DE" sz="2400" i="1" dirty="0">
                  <a:latin typeface="Cambria Math"/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=9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:r>
                  <a:rPr lang="de-DE" sz="2400" dirty="0">
                    <a:solidFill>
                      <a:srgbClr val="000000"/>
                    </a:solidFill>
                    <a:latin typeface="OpenSymbol"/>
                    <a:ea typeface="OpenSymbol"/>
                    <a:cs typeface="Verdana" pitchFamily="34" charset="0"/>
                  </a:rPr>
                  <a:t>⇒</a:t>
                </a:r>
                <a:r>
                  <a:rPr lang="de-DE" sz="2400" dirty="0">
                    <a:solidFill>
                      <a:srgbClr val="000000"/>
                    </a:solidFill>
                    <a:ea typeface="OpenSymbol"/>
                    <a:cs typeface="Verdana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9</m:t>
                            </m:r>
                          </m:e>
                        </m:d>
                      </m:e>
                    </m:func>
                    <m:r>
                      <a:rPr lang="de-DE" sz="24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9</m:t>
                                </m:r>
                              </m:e>
                            </m:rad>
                          </m:e>
                        </m:d>
                      </m:e>
                    </m:func>
                    <m:r>
                      <a:rPr lang="de-DE" sz="24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3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oder </a:t>
                </a:r>
                <a:endParaRPr lang="de-DE" sz="24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=2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:r>
                  <a:rPr lang="de-DE" sz="2400" dirty="0">
                    <a:solidFill>
                      <a:srgbClr val="000000"/>
                    </a:solidFill>
                    <a:latin typeface="OpenSymbol"/>
                    <a:ea typeface="OpenSymbol"/>
                    <a:cs typeface="Verdana" pitchFamily="34" charset="0"/>
                  </a:rPr>
                  <a:t>⇒</a:t>
                </a:r>
                <a:r>
                  <a:rPr lang="de-DE" sz="2400" dirty="0">
                    <a:solidFill>
                      <a:srgbClr val="000000"/>
                    </a:solidFill>
                    <a:ea typeface="OpenSymbol"/>
                    <a:cs typeface="Verdana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2</m:t>
                            </m:r>
                          </m:e>
                        </m:d>
                      </m:e>
                    </m:func>
                    <m:r>
                      <a:rPr lang="de-DE" sz="24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rad>
                          </m:e>
                        </m:d>
                      </m:e>
                    </m:func>
                  </m:oMath>
                </a14:m>
                <a:endParaRPr lang="de-DE" sz="24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endParaRPr lang="de-DE" sz="9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Ergebnis: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𝐿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de-DE" sz="2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d>
                          </m:e>
                        </m:func>
                        <m:r>
                          <a:rPr lang="de-DE" sz="2400" i="1">
                            <a:latin typeface="Cambria Math"/>
                          </a:rPr>
                          <m:t>,</m:t>
                        </m:r>
                        <m:func>
                          <m:func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20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 Verbindung 3"/>
          <p:cNvCxnSpPr/>
          <p:nvPr/>
        </p:nvCxnSpPr>
        <p:spPr>
          <a:xfrm>
            <a:off x="1907704" y="6012410"/>
            <a:ext cx="259228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8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PT 2008 - Aufgabe 3: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Löse </a:t>
                </a: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die 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Gleichung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6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de-DE" sz="240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de-DE" sz="2400">
                        <a:latin typeface="Cambria Math"/>
                      </a:rPr>
                      <m:t>=1</m:t>
                    </m:r>
                    <m:r>
                      <a:rPr lang="de-DE" sz="2400" i="1">
                        <a:latin typeface="Cambria Math"/>
                      </a:rPr>
                      <m:t>;  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≠0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PT 2012 - Aufgabe 3: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Lösen Sie für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0≤</m:t>
                    </m:r>
                    <m:r>
                      <a:rPr lang="de-DE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𝑥</m:t>
                    </m:r>
                    <m:r>
                      <a:rPr lang="de-DE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≤2</m:t>
                    </m:r>
                    <m:r>
                      <a:rPr lang="de-DE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𝜋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die Gleichung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⋅</m:t>
                    </m:r>
                    <m:func>
                      <m:func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2400">
                        <a:latin typeface="Cambria Math"/>
                      </a:rPr>
                      <m:t>−</m:t>
                    </m:r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b="1" dirty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PT 2013 - Aufgabe 3: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Löse die Gleichung 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de-DE" sz="2400" i="1">
                        <a:latin typeface="Cambria Math"/>
                      </a:rPr>
                      <m:t> </m:t>
                    </m:r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.</a:t>
                </a:r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7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400" b="1" dirty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PT </a:t>
                </a: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2015 </a:t>
                </a:r>
                <a:r>
                  <a:rPr lang="de-DE" sz="2400" b="1" dirty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- Aufgabe </a:t>
                </a: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3: </a:t>
                </a:r>
                <a:endParaRPr lang="de-DE" sz="2400" b="1" dirty="0">
                  <a:solidFill>
                    <a:srgbClr val="0000FF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/>
                  <a:t>Lösen </a:t>
                </a:r>
                <a:r>
                  <a:rPr lang="de-DE" sz="2400" dirty="0"/>
                  <a:t>Sie die Gleichung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de-DE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PT 2017 - Aufgabe 2: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/>
                  <a:t>Lösen Sie die Gleichung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−5=4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de-DE" sz="8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5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PT 2008 – Aufgabe 3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6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de-DE" sz="240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de-DE" sz="2400">
                        <a:latin typeface="Cambria Math"/>
                      </a:rPr>
                      <m:t>=1</m:t>
                    </m:r>
                    <m:r>
                      <a:rPr lang="de-DE" sz="2400" b="0" i="1" smtClean="0">
                        <a:latin typeface="Cambria Math"/>
                      </a:rPr>
                      <m:t> </m:t>
                    </m:r>
                    <m:r>
                      <a:rPr lang="de-DE" sz="2400" i="1">
                        <a:latin typeface="Cambria Math"/>
                      </a:rPr>
                      <m:t>⇒</m:t>
                    </m:r>
                    <m:r>
                      <a:rPr lang="de-DE" sz="2400" b="0" i="1" smtClean="0">
                        <a:latin typeface="Cambria Math"/>
                      </a:rPr>
                      <m:t> 6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b="0" i="0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de-DE" sz="2400" b="0" i="1" smtClean="0">
                        <a:latin typeface="Cambria Math"/>
                      </a:rPr>
                      <m:t>      </m:t>
                    </m:r>
                    <m:r>
                      <a:rPr lang="de-DE" sz="2400" i="1">
                        <a:latin typeface="Cambria Math"/>
                      </a:rPr>
                      <m:t>⇒</m:t>
                    </m:r>
                    <m:r>
                      <a:rPr lang="de-DE" sz="2400" b="0" i="1" smtClean="0">
                        <a:latin typeface="Cambria Math"/>
                      </a:rPr>
                      <m:t>      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−6=0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Ersetze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𝑧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:=</m:t>
                    </m:r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−</m:t>
                    </m:r>
                    <m:r>
                      <a:rPr lang="de-DE" sz="2400" b="0" i="1" smtClean="0">
                        <a:latin typeface="Cambria Math"/>
                      </a:rPr>
                      <m:t>𝑧</m:t>
                    </m:r>
                    <m:r>
                      <a:rPr lang="de-DE" sz="2400" i="1">
                        <a:latin typeface="Cambria Math"/>
                      </a:rPr>
                      <m:t>−6=0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|p-q-Formel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de-DE" sz="2400" b="0" i="1" smtClean="0">
                            <a:latin typeface="Cambria Math"/>
                          </a:rPr>
                          <m:t>1,2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de-DE" sz="2400" b="0" i="1" smtClean="0">
                        <a:latin typeface="Cambria Math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de-DE" sz="24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de-DE" sz="2400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0" i="1" smtClean="0">
                                <a:latin typeface="Cambria Math"/>
                              </a:rPr>
                              <m:t>24</m:t>
                            </m:r>
                          </m:num>
                          <m:den>
                            <m:r>
                              <a:rPr lang="de-DE" sz="24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e>
                    </m:rad>
                    <m:r>
                      <a:rPr lang="de-DE" sz="2400" b="0" i="1" smtClean="0">
                        <a:latin typeface="Cambria Math"/>
                      </a:rPr>
                      <m:t> ⇒ </m:t>
                    </m:r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de-DE" sz="2400" b="0" i="1" smtClean="0">
                            <a:latin typeface="Cambria Math"/>
                          </a:rPr>
                          <m:t>1,2</m:t>
                        </m:r>
                      </m:sub>
                    </m:sSub>
                    <m:r>
                      <a:rPr lang="de-DE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de-DE" sz="2400" b="0" i="1" smtClean="0">
                        <a:latin typeface="Cambria Math"/>
                      </a:rPr>
                      <m:t>±</m:t>
                    </m:r>
                    <m:f>
                      <m:f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de-DE" sz="2400" b="0" i="1" smtClean="0">
                        <a:latin typeface="Cambria Math"/>
                      </a:rPr>
                      <m:t> </m:t>
                    </m:r>
                    <m:r>
                      <a:rPr lang="de-DE" sz="2400" i="1">
                        <a:latin typeface="Cambria Math"/>
                      </a:rPr>
                      <m:t>⇒</m:t>
                    </m:r>
                    <m:r>
                      <a:rPr lang="de-DE" sz="24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a:rPr lang="de-DE" sz="2400" b="0" i="1" smtClean="0">
                        <a:latin typeface="Cambria Math"/>
                      </a:rPr>
                      <m:t>3; </m:t>
                    </m:r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400" b="0" i="1" smtClean="0">
                        <a:latin typeface="Cambria Math"/>
                      </a:rPr>
                      <m:t>=−2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Rückersetzung: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2</m:t>
                        </m:r>
                      </m:sup>
                    </m:sSup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=3</m:t>
                    </m:r>
                    <m:r>
                      <a:rPr lang="de-DE" sz="2400" i="1">
                        <a:latin typeface="Cambria Math"/>
                      </a:rPr>
                      <m:t>⇒ 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b="0" i="1" smtClean="0"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de-DE" sz="2400" b="0" i="1" smtClean="0"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a:rPr lang="de-DE" sz="2400" b="0" i="1" smtClean="0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i="1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endParaRPr lang="de-DE" sz="24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2</m:t>
                        </m:r>
                      </m:sup>
                    </m:sSup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=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−2</m:t>
                    </m:r>
                    <m:r>
                      <a:rPr lang="de-DE" sz="2400" i="1">
                        <a:latin typeface="Cambria Math"/>
                      </a:rPr>
                      <m:t>⇒</m:t>
                    </m:r>
                    <m:r>
                      <a:rPr lang="de-DE" sz="240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b="0" i="1" smtClean="0">
                            <a:latin typeface="Cambria Math"/>
                          </a:rPr>
                          <m:t>−2</m:t>
                        </m:r>
                      </m:e>
                    </m:rad>
                  </m:oMath>
                </a14:m>
                <a:r>
                  <a:rPr lang="de-DE" sz="8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:endParaRPr lang="de-DE" sz="8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:endParaRPr lang="de-DE" sz="800" b="1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Ergebnis: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𝐿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  <m:r>
                          <a:rPr lang="de-DE" sz="2400" i="1">
                            <a:latin typeface="Cambria Math"/>
                          </a:rPr>
                          <m:t>,</m:t>
                        </m:r>
                        <m:r>
                          <a:rPr lang="de-DE" sz="2400" b="0" i="1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</m:e>
                    </m:d>
                  </m:oMath>
                </a14:m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2123728" y="1556792"/>
                <a:ext cx="5979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dirty="0" smtClean="0">
                          <a:solidFill>
                            <a:srgbClr val="000000"/>
                          </a:solidFill>
                          <a:latin typeface="Cambria Math"/>
                          <a:ea typeface="Verdana" pitchFamily="34" charset="0"/>
                          <a:cs typeface="Verdana" pitchFamily="34" charset="0"/>
                        </a:rPr>
                        <m:t>⋅</m:t>
                      </m:r>
                      <m:sSup>
                        <m:sSupPr>
                          <m:ctrlPr>
                            <a:rPr lang="de-DE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Verdana" pitchFamily="34" charset="0"/>
                              <a:cs typeface="Verdana" pitchFamily="34" charset="0"/>
                            </a:rPr>
                          </m:ctrlPr>
                        </m:sSupPr>
                        <m:e>
                          <m:r>
                            <a:rPr lang="de-DE" i="1" dirty="0">
                              <a:solidFill>
                                <a:srgbClr val="000000"/>
                              </a:solidFill>
                              <a:latin typeface="Cambria Math"/>
                              <a:ea typeface="Verdana" pitchFamily="34" charset="0"/>
                              <a:cs typeface="Verdana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de-DE" i="1" dirty="0">
                              <a:solidFill>
                                <a:srgbClr val="000000"/>
                              </a:solidFill>
                              <a:latin typeface="Cambria Math"/>
                              <a:ea typeface="Verdana" pitchFamily="34" charset="0"/>
                              <a:cs typeface="Verdana" pitchFamily="34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556792"/>
                <a:ext cx="5979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4378049" y="1574232"/>
                <a:ext cx="10580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dirty="0">
                          <a:solidFill>
                            <a:srgbClr val="000000"/>
                          </a:solidFill>
                          <a:latin typeface="Cambria Math"/>
                          <a:ea typeface="Verdana" pitchFamily="34" charset="0"/>
                          <a:cs typeface="Verdana" pitchFamily="34" charset="0"/>
                        </a:rPr>
                        <m:t>−</m:t>
                      </m:r>
                      <m:sSup>
                        <m:sSupPr>
                          <m:ctrlPr>
                            <a:rPr lang="de-DE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Verdana" pitchFamily="34" charset="0"/>
                              <a:cs typeface="Verdana" pitchFamily="34" charset="0"/>
                            </a:rPr>
                          </m:ctrlPr>
                        </m:sSupPr>
                        <m:e>
                          <m:r>
                            <a:rPr lang="de-DE" i="1" dirty="0">
                              <a:solidFill>
                                <a:srgbClr val="000000"/>
                              </a:solidFill>
                              <a:latin typeface="Cambria Math"/>
                              <a:ea typeface="Verdana" pitchFamily="34" charset="0"/>
                              <a:cs typeface="Verdana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de-DE" i="1" dirty="0">
                              <a:solidFill>
                                <a:srgbClr val="000000"/>
                              </a:solidFill>
                              <a:latin typeface="Cambria Math"/>
                              <a:ea typeface="Verdana" pitchFamily="34" charset="0"/>
                              <a:cs typeface="Verdana" pitchFamily="34" charset="0"/>
                            </a:rPr>
                            <m:t>2</m:t>
                          </m:r>
                        </m:sup>
                      </m:sSup>
                      <m:r>
                        <a:rPr lang="de-DE" i="1" dirty="0">
                          <a:solidFill>
                            <a:srgbClr val="000000"/>
                          </a:solidFill>
                          <a:latin typeface="Cambria Math"/>
                          <a:ea typeface="Verdana" pitchFamily="34" charset="0"/>
                          <a:cs typeface="Verdana" pitchFamily="34" charset="0"/>
                        </a:rPr>
                        <m:t>−6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049" y="1574232"/>
                <a:ext cx="105804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 Verbindung 6"/>
          <p:cNvCxnSpPr/>
          <p:nvPr/>
        </p:nvCxnSpPr>
        <p:spPr>
          <a:xfrm>
            <a:off x="1907704" y="5661248"/>
            <a:ext cx="187220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V="1">
            <a:off x="2267744" y="4581128"/>
            <a:ext cx="1296144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22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de-DE" sz="2400" i="1">
                        <a:latin typeface="Cambria Math" panose="02040503050406030204" pitchFamily="18" charset="0"/>
                      </a:rPr>
                      <m:t>⋅</m:t>
                    </m:r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2400">
                        <a:latin typeface="Cambria Math"/>
                      </a:rPr>
                      <m:t>−</m:t>
                    </m:r>
                    <m:r>
                      <a:rPr lang="de-DE" sz="240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|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dirty="0" smtClean="0">
                            <a:solidFill>
                              <a:srgbClr val="000000"/>
                            </a:solidFill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Verdana" pitchFamily="34" charset="0"/>
                                <a:cs typeface="Verdana" pitchFamily="34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ausklammern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lang="de-DE" sz="2400">
                            <a:latin typeface="Cambria Math"/>
                          </a:rPr>
                          <m:t>−</m:t>
                        </m:r>
                        <m:r>
                          <a:rPr lang="de-DE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Da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nur Werte zwischen -1 und 1 annehmen kann, wird die Klammer nicht 0!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Nach dem Satz vom Nullprodukt kann die Gleichung nur</a:t>
                </a:r>
                <a:b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dann 0 werden, wenn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cos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⁡(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)=0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wird.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Dies ist für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𝑥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=</m:t>
                    </m:r>
                    <m:f>
                      <m:fPr>
                        <m:ctrlP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fPr>
                      <m:num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  <m:t>𝜋</m:t>
                        </m:r>
                      </m:num>
                      <m:den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𝑥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=</m:t>
                    </m:r>
                    <m:f>
                      <m:fPr>
                        <m:ctrlP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fPr>
                      <m:num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  <m:t>3</m:t>
                        </m:r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  <m:t>𝜋</m:t>
                        </m:r>
                      </m:num>
                      <m:den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der Fall, siehe Abb.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(beachte, dass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0≤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𝑥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≤2</m:t>
                    </m:r>
                    <m:r>
                      <a:rPr lang="el-GR" sz="2400" i="1" dirty="0">
                        <a:solidFill>
                          <a:srgbClr val="000000"/>
                        </a:solidFill>
                        <a:latin typeface="Cambria Math"/>
                        <a:ea typeface="OpenSymbol"/>
                        <a:cs typeface="Verdana" pitchFamily="34" charset="0"/>
                      </a:rPr>
                      <m:t>𝜋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gelten soll).</a:t>
                </a:r>
              </a:p>
              <a:p>
                <a:pPr marL="0" indent="0">
                  <a:buNone/>
                </a:pPr>
                <a:endParaRPr lang="de-DE" sz="800" b="1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Ergebnis: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𝐿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</m:ctrlPr>
                          </m:fPr>
                          <m:num>
                            <m:r>
                              <a:rPr lang="de-DE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de-DE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  <m:t>,</m:t>
                        </m:r>
                        <m:f>
                          <m:fPr>
                            <m:ctrlPr>
                              <a:rPr lang="de-DE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</m:ctrlPr>
                          </m:fPr>
                          <m:num>
                            <m:r>
                              <a:rPr lang="de-DE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3</m:t>
                            </m:r>
                            <m:r>
                              <a:rPr lang="de-DE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de-DE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b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PT 2012 – Aufgabe 3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1907704" y="6237312"/>
            <a:ext cx="1440160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ieren 9"/>
          <p:cNvGrpSpPr/>
          <p:nvPr/>
        </p:nvGrpSpPr>
        <p:grpSpPr>
          <a:xfrm>
            <a:off x="6732240" y="3848100"/>
            <a:ext cx="2236434" cy="2072258"/>
            <a:chOff x="6732240" y="3848100"/>
            <a:chExt cx="2236434" cy="2072258"/>
          </a:xfrm>
        </p:grpSpPr>
        <p:grpSp>
          <p:nvGrpSpPr>
            <p:cNvPr id="5" name="Gruppieren 4"/>
            <p:cNvGrpSpPr/>
            <p:nvPr/>
          </p:nvGrpSpPr>
          <p:grpSpPr>
            <a:xfrm>
              <a:off x="6732240" y="3848100"/>
              <a:ext cx="2236434" cy="2072258"/>
              <a:chOff x="6322640" y="3501008"/>
              <a:chExt cx="2236434" cy="2072258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22640" y="3573016"/>
                <a:ext cx="2209800" cy="2000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hteck 15"/>
                  <p:cNvSpPr/>
                  <p:nvPr/>
                </p:nvSpPr>
                <p:spPr>
                  <a:xfrm>
                    <a:off x="7236296" y="4581128"/>
                    <a:ext cx="312906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de-DE" sz="1200">
                              <a:latin typeface="Cambria Math"/>
                            </a:rPr>
                            <m:t>π</m:t>
                          </m:r>
                        </m:oMath>
                      </m:oMathPara>
                    </a14:m>
                    <a:endParaRPr lang="de-DE" sz="1200" dirty="0"/>
                  </a:p>
                </p:txBody>
              </p:sp>
            </mc:Choice>
            <mc:Fallback xmlns="">
              <p:sp>
                <p:nvSpPr>
                  <p:cNvPr id="16" name="Rechteck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36296" y="4581128"/>
                    <a:ext cx="312906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9" name="Gerade Verbindung 18"/>
              <p:cNvCxnSpPr/>
              <p:nvPr/>
            </p:nvCxnSpPr>
            <p:spPr>
              <a:xfrm>
                <a:off x="8225668" y="4518680"/>
                <a:ext cx="0" cy="7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Freihandform 20"/>
              <p:cNvSpPr>
                <a:spLocks noChangeAspect="1"/>
              </p:cNvSpPr>
              <p:nvPr/>
            </p:nvSpPr>
            <p:spPr>
              <a:xfrm>
                <a:off x="7371930" y="5336232"/>
                <a:ext cx="36000" cy="36000"/>
              </a:xfrm>
              <a:custGeom>
                <a:avLst/>
                <a:gdLst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t" r="ir" b="ib"/>
                <a:pathLst>
                  <a:path>
                    <a:moveTo>
                      <a:pt x="l" y="vc"/>
                    </a:moveTo>
                    <a:arcTo wR="wd2" hR="hd2" stAng="cd2" swAng="cd4"/>
                    <a:arcTo wR="wd2" hR="hd2" stAng="3cd4" swAng="cd4"/>
                    <a:arcTo wR="wd2" hR="hd2" stAng="0" swAng="cd4"/>
                    <a:arcTo wR="wd2" hR="hd2" stAng="cd4" swAng="cd4"/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FF0000"/>
                </a:solidFill>
                <a:prstDash val="solid"/>
              </a:ln>
            </p:spPr>
            <p:txBody>
              <a:bodyPr vert="horz" lIns="89991" tIns="44996" rIns="89991" bIns="44996" anchor="ctr" anchorCtr="1" compatLnSpc="0"/>
              <a:lstStyle/>
              <a:p>
                <a:pPr hangingPunct="0"/>
                <a:endParaRPr lang="de-DE" dirty="0">
                  <a:latin typeface="Albany" pitchFamily="18"/>
                  <a:ea typeface="Andale Sans UI" pitchFamily="2"/>
                  <a:cs typeface="Tahoma" pitchFamily="2"/>
                </a:endParaRPr>
              </a:p>
            </p:txBody>
          </p:sp>
          <p:cxnSp>
            <p:nvCxnSpPr>
              <p:cNvPr id="22" name="Gerade Verbindung 21"/>
              <p:cNvCxnSpPr/>
              <p:nvPr/>
            </p:nvCxnSpPr>
            <p:spPr>
              <a:xfrm>
                <a:off x="7393397" y="4517998"/>
                <a:ext cx="0" cy="7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Rechteck 22"/>
                  <p:cNvSpPr/>
                  <p:nvPr/>
                </p:nvSpPr>
                <p:spPr>
                  <a:xfrm>
                    <a:off x="6909601" y="3717032"/>
                    <a:ext cx="88178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de-DE">
                              <a:latin typeface="Cambria Math"/>
                            </a:rPr>
                            <m:t>s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oMath>
                      </m:oMathPara>
                    </a14:m>
                    <a:endParaRPr lang="de-DE" dirty="0"/>
                  </a:p>
                </p:txBody>
              </p:sp>
            </mc:Choice>
            <mc:Fallback xmlns="">
              <p:sp>
                <p:nvSpPr>
                  <p:cNvPr id="23" name="Rechteck 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09601" y="3717032"/>
                    <a:ext cx="881780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hteck 26"/>
                  <p:cNvSpPr/>
                  <p:nvPr/>
                </p:nvSpPr>
                <p:spPr>
                  <a:xfrm>
                    <a:off x="6502476" y="3501008"/>
                    <a:ext cx="32880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1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𝑦</m:t>
                          </m:r>
                        </m:oMath>
                      </m:oMathPara>
                    </a14:m>
                    <a:endParaRPr lang="de-DE" sz="1400" dirty="0"/>
                  </a:p>
                </p:txBody>
              </p:sp>
            </mc:Choice>
            <mc:Fallback xmlns="">
              <p:sp>
                <p:nvSpPr>
                  <p:cNvPr id="27" name="Rechteck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02476" y="3501008"/>
                    <a:ext cx="328808" cy="30777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Rechteck 27"/>
                  <p:cNvSpPr/>
                  <p:nvPr/>
                </p:nvSpPr>
                <p:spPr>
                  <a:xfrm>
                    <a:off x="8046140" y="4583283"/>
                    <a:ext cx="397866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1200"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de-DE" sz="1200">
                              <a:latin typeface="Cambria Math"/>
                            </a:rPr>
                            <m:t>π</m:t>
                          </m:r>
                        </m:oMath>
                      </m:oMathPara>
                    </a14:m>
                    <a:endParaRPr lang="de-DE" sz="1200" dirty="0"/>
                  </a:p>
                </p:txBody>
              </p:sp>
            </mc:Choice>
            <mc:Fallback xmlns="">
              <p:sp>
                <p:nvSpPr>
                  <p:cNvPr id="28" name="Rechteck 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46140" y="4583283"/>
                    <a:ext cx="397866" cy="27699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Rechteck 28"/>
                  <p:cNvSpPr/>
                  <p:nvPr/>
                </p:nvSpPr>
                <p:spPr>
                  <a:xfrm>
                    <a:off x="8230266" y="4266462"/>
                    <a:ext cx="32880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1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oMath>
                      </m:oMathPara>
                    </a14:m>
                    <a:endParaRPr lang="de-DE" sz="1400" dirty="0"/>
                  </a:p>
                </p:txBody>
              </p:sp>
            </mc:Choice>
            <mc:Fallback xmlns="">
              <p:sp>
                <p:nvSpPr>
                  <p:cNvPr id="29" name="Rechteck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30266" y="4266462"/>
                    <a:ext cx="328808" cy="30777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" name="Ellipse 5"/>
            <p:cNvSpPr/>
            <p:nvPr/>
          </p:nvSpPr>
          <p:spPr>
            <a:xfrm>
              <a:off x="7362206" y="4887731"/>
              <a:ext cx="36000" cy="36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8217461" y="4887266"/>
              <a:ext cx="36000" cy="36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hteck 7"/>
                <p:cNvSpPr/>
                <p:nvPr/>
              </p:nvSpPr>
              <p:spPr>
                <a:xfrm>
                  <a:off x="7209137" y="4995739"/>
                  <a:ext cx="325730" cy="4088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200" b="1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</m:ctrlPr>
                          </m:fPr>
                          <m:num>
                            <m:r>
                              <a:rPr lang="de-DE" sz="1200" b="1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de-DE" sz="1200" b="1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de-DE" sz="1200" b="1" dirty="0"/>
                </a:p>
              </p:txBody>
            </p:sp>
          </mc:Choice>
          <mc:Fallback xmlns="">
            <p:sp>
              <p:nvSpPr>
                <p:cNvPr id="8" name="Rechteck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09137" y="4995739"/>
                  <a:ext cx="325730" cy="408830"/>
                </a:xfrm>
                <a:prstGeom prst="rect">
                  <a:avLst/>
                </a:prstGeom>
                <a:blipFill>
                  <a:blip r:embed="rId9"/>
                  <a:stretch>
                    <a:fillRect b="-149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hteck 19"/>
                <p:cNvSpPr/>
                <p:nvPr/>
              </p:nvSpPr>
              <p:spPr>
                <a:xfrm>
                  <a:off x="8037136" y="4966509"/>
                  <a:ext cx="417102" cy="4380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200" b="1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</m:ctrlPr>
                          </m:fPr>
                          <m:num>
                            <m:r>
                              <a:rPr lang="de-DE" sz="1200" b="1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𝟑</m:t>
                            </m:r>
                            <m:r>
                              <a:rPr lang="de-DE" sz="1200" b="1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de-DE" sz="1200" b="1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de-DE" sz="1200" b="1" dirty="0"/>
                </a:p>
              </p:txBody>
            </p:sp>
          </mc:Choice>
          <mc:Fallback xmlns="">
            <p:sp>
              <p:nvSpPr>
                <p:cNvPr id="20" name="Rechteck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37136" y="4966509"/>
                  <a:ext cx="417102" cy="43800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7309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PT </a:t>
            </a:r>
            <a:r>
              <a:rPr lang="de-DE" dirty="0" smtClean="0"/>
              <a:t>2013 </a:t>
            </a:r>
            <a:r>
              <a:rPr lang="de-DE" dirty="0"/>
              <a:t>– Aufgabe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de-DE" sz="2400" i="1">
                        <a:latin typeface="Cambria Math"/>
                      </a:rPr>
                      <m:t> </m:t>
                    </m:r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b="0" i="1" dirty="0" smtClean="0">
                    <a:latin typeface="Cambria Math"/>
                  </a:rPr>
                  <a:t> 		</a:t>
                </a:r>
                <a:r>
                  <a:rPr lang="de-DE" sz="2400" b="0" dirty="0" smtClean="0">
                    <a:latin typeface="Cambria Math"/>
                  </a:rPr>
                  <a:t>|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⋅</m:t>
                    </m:r>
                    <m:sSup>
                      <m:sSupPr>
                        <m:ctrlP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𝑒</m:t>
                        </m:r>
                      </m:e>
                      <m:sup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𝑥</m:t>
                        </m:r>
                      </m:sup>
                    </m:sSup>
                  </m:oMath>
                </a14:m>
                <a:endParaRPr lang="de-DE" sz="24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de-DE" sz="2400" i="1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</m:t>
                    </m:r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4=</m:t>
                    </m:r>
                    <m:r>
                      <a:rPr lang="de-DE" sz="240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i="1" dirty="0" smtClean="0">
                    <a:latin typeface="Cambria Math"/>
                  </a:rPr>
                  <a:t> 	</a:t>
                </a:r>
                <a:r>
                  <a:rPr lang="de-DE" sz="2400" dirty="0">
                    <a:latin typeface="Cambria Math"/>
                  </a:rPr>
                  <a:t>|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+4</m:t>
                    </m:r>
                  </m:oMath>
                </a14:m>
                <a:endParaRPr lang="de-DE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de-DE" sz="2400" i="1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		</a:t>
                </a:r>
                <a:r>
                  <a:rPr lang="de-DE" sz="2400" dirty="0">
                    <a:latin typeface="Cambria Math"/>
                  </a:rPr>
                  <a:t>|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:2</m:t>
                    </m:r>
                  </m:oMath>
                </a14:m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de-DE" sz="2400" i="1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		</a:t>
                </a:r>
                <a:r>
                  <a:rPr lang="de-DE" sz="2400" dirty="0">
                    <a:latin typeface="Cambria Math"/>
                  </a:rPr>
                  <a:t>|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radPr>
                      <m:deg/>
                      <m:e/>
                    </m:rad>
                  </m:oMath>
                </a14:m>
                <a:endParaRPr lang="de-DE" sz="24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		</a:t>
                </a:r>
                <a:r>
                  <a:rPr lang="de-DE" sz="2400" dirty="0" smtClean="0">
                    <a:latin typeface="Cambria Math"/>
                  </a:rPr>
                  <a:t>|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/>
                    </m:func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de-DE" sz="24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func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:endParaRPr lang="de-DE" sz="800" b="1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Ergebnis: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𝐿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ad>
                              <m:radPr>
                                <m:degHide m:val="on"/>
                                <m:ctrlPr>
                                  <a:rPr lang="de-D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de-D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</m:func>
                      </m:e>
                    </m:d>
                  </m:oMath>
                </a14:m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 Verbindung 6"/>
          <p:cNvCxnSpPr/>
          <p:nvPr/>
        </p:nvCxnSpPr>
        <p:spPr>
          <a:xfrm>
            <a:off x="1907704" y="5373216"/>
            <a:ext cx="153562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 flipV="1">
            <a:off x="6444208" y="3501008"/>
            <a:ext cx="864096" cy="7920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6444208" y="3501008"/>
            <a:ext cx="864096" cy="7920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PT </a:t>
            </a:r>
            <a:r>
              <a:rPr lang="de-DE" dirty="0" smtClean="0"/>
              <a:t>2015 </a:t>
            </a:r>
            <a:r>
              <a:rPr lang="de-DE" dirty="0"/>
              <a:t>– Aufgabe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	|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Verdana" pitchFamily="34" charset="0"/>
                        <a:cs typeface="Verdana" pitchFamily="34" charset="0"/>
                      </a:rPr>
                      <m:t>𝑥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ausklammern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de-DE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	</a:t>
                </a: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|Satz vom Nullprodukt</a:t>
                </a:r>
                <a:endParaRPr lang="de-DE" sz="2400" dirty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ea typeface="Verdana" pitchFamily="34" charset="0"/>
                    <a:cs typeface="Verdana" pitchFamily="34" charset="0"/>
                  </a:rPr>
                  <a:t> oder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de-DE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ea typeface="Verdana" pitchFamily="34" charset="0"/>
                    <a:cs typeface="Verdana" pitchFamily="34" charset="0"/>
                  </a:rPr>
                  <a:t> oder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de-DE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de-DE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de-DE" sz="2400" dirty="0" smtClean="0">
                  <a:solidFill>
                    <a:schemeClr val="tx1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de-DE" sz="2400">
                        <a:latin typeface="Cambria Math" panose="02040503050406030204" pitchFamily="18" charset="0"/>
                      </a:rPr>
                      <m:t>=0</m:t>
                    </m:r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</m:t>
                    </m:r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2400" dirty="0" smtClean="0">
                  <a:solidFill>
                    <a:schemeClr val="tx1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de-DE" sz="240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func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e>
                    </m:func>
                  </m:oMath>
                </a14:m>
                <a:endParaRPr lang="de-DE" sz="2400" dirty="0" smtClean="0"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2400" dirty="0"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b="1" dirty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Ergebnis:</a:t>
                </a:r>
                <a:r>
                  <a:rPr lang="de-DE" sz="2400" dirty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𝐿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0, </m:t>
                        </m:r>
                        <m:rad>
                          <m:radPr>
                            <m:degHide m:val="on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  <m:r>
                          <a:rPr lang="de-DE" sz="2400" i="1">
                            <a:latin typeface="Cambria Math"/>
                          </a:rPr>
                          <m:t>,−</m:t>
                        </m:r>
                        <m:rad>
                          <m:radPr>
                            <m:degHide m:val="on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unc>
                          <m:func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func>
                      </m:e>
                    </m:d>
                  </m:oMath>
                </a14:m>
                <a:endParaRPr lang="de-DE" sz="2400" dirty="0"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>
                    <a:solidFill>
                      <a:schemeClr val="tx1"/>
                    </a:solidFill>
                    <a:ea typeface="Verdana" pitchFamily="34" charset="0"/>
                    <a:cs typeface="Verdana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 Verbindung 6"/>
          <p:cNvCxnSpPr/>
          <p:nvPr/>
        </p:nvCxnSpPr>
        <p:spPr>
          <a:xfrm>
            <a:off x="1907704" y="5445224"/>
            <a:ext cx="295232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6"/>
          <p:cNvCxnSpPr/>
          <p:nvPr/>
        </p:nvCxnSpPr>
        <p:spPr>
          <a:xfrm>
            <a:off x="681400" y="2780928"/>
            <a:ext cx="86626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6"/>
          <p:cNvCxnSpPr/>
          <p:nvPr/>
        </p:nvCxnSpPr>
        <p:spPr>
          <a:xfrm>
            <a:off x="4211960" y="3573016"/>
            <a:ext cx="252244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6"/>
          <p:cNvCxnSpPr/>
          <p:nvPr/>
        </p:nvCxnSpPr>
        <p:spPr>
          <a:xfrm>
            <a:off x="6012160" y="4509120"/>
            <a:ext cx="252244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10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238</Words>
  <Application>Microsoft Office PowerPoint</Application>
  <PresentationFormat>Bildschirmpräsentation (4:3)</PresentationFormat>
  <Paragraphs>116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4" baseType="lpstr">
      <vt:lpstr>Albany</vt:lpstr>
      <vt:lpstr>Andale Sans UI</vt:lpstr>
      <vt:lpstr>Arial</vt:lpstr>
      <vt:lpstr>Calibri</vt:lpstr>
      <vt:lpstr>Cambria Math</vt:lpstr>
      <vt:lpstr>OpenSymbol</vt:lpstr>
      <vt:lpstr>Tahoma</vt:lpstr>
      <vt:lpstr>Verdana</vt:lpstr>
      <vt:lpstr>Wingdings</vt:lpstr>
      <vt:lpstr>Wingdings 2</vt:lpstr>
      <vt:lpstr>Galathea</vt:lpstr>
      <vt:lpstr>Fähigkeiten für „Gleichungen“</vt:lpstr>
      <vt:lpstr>Lösen von Gleichungen - Tipps</vt:lpstr>
      <vt:lpstr>Rechenbeispiel</vt:lpstr>
      <vt:lpstr>Aufgaben</vt:lpstr>
      <vt:lpstr>Aufgaben</vt:lpstr>
      <vt:lpstr>Lösung PT 2008 – Aufgabe 3</vt:lpstr>
      <vt:lpstr>Lösung PT 2012 – Aufgabe 3</vt:lpstr>
      <vt:lpstr>Lösung PT 2013 – Aufgabe 3</vt:lpstr>
      <vt:lpstr>Lösung PT 2015 – Aufgabe 3</vt:lpstr>
      <vt:lpstr>Lösung PT 2017 – Aufgabe 2</vt:lpstr>
      <vt:lpstr>Achtung Stolperfalle!</vt:lpstr>
      <vt:lpstr>Was genau ist das Problem?</vt:lpstr>
      <vt:lpstr>… noch ein letzter Tipp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267</cp:revision>
  <dcterms:created xsi:type="dcterms:W3CDTF">2013-03-17T05:38:34Z</dcterms:created>
  <dcterms:modified xsi:type="dcterms:W3CDTF">2018-01-25T18:07:38Z</dcterms:modified>
</cp:coreProperties>
</file>